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6" r:id="rId4"/>
  </p:sldMasterIdLst>
  <p:notesMasterIdLst>
    <p:notesMasterId r:id="rId12"/>
  </p:notesMasterIdLst>
  <p:sldIdLst>
    <p:sldId id="256" r:id="rId5"/>
    <p:sldId id="334" r:id="rId6"/>
    <p:sldId id="330" r:id="rId7"/>
    <p:sldId id="331" r:id="rId8"/>
    <p:sldId id="332" r:id="rId9"/>
    <p:sldId id="333" r:id="rId10"/>
    <p:sldId id="33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BA165B-6F66-4C4E-B7A8-2EDE50CEB6E0}" v="4" dt="2026-09-01T02:57:01.946"/>
  </p1510:revLst>
</p1510:revInfo>
</file>

<file path=ppt/tableStyles.xml><?xml version="1.0" encoding="utf-8"?>
<a:tblStyleLst xmlns:a="http://schemas.openxmlformats.org/drawingml/2006/main" def="{5940675A-B579-460E-94D1-54222C63F5D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7EF1B-3089-4752-BFCD-CDC3014626A0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F3FAF-CC6A-478D-BF6B-BD1EE87BC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218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75D4D-85B3-3038-BA8B-08C34281C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6F10BE-20A9-8E4A-8A8F-A96E0771C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3BC29-6F38-1902-097E-31D078AA9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967AF-B30C-9D5D-D1FD-7034B7FC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426D2-3E7C-7BBB-A5AC-83D299547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2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3F210-4CEC-CC33-EE0B-549165D6A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7F2D7-D32D-934C-A42F-955046871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B31D5-C739-4055-D903-46C16D532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B16B5-949D-C0A4-3466-2D6FE6057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931A2-317B-D22D-99C8-121D8D43A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7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9AF4A-C599-2FFA-D1E5-1E56D793B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CCBB4-0F36-3500-DFF1-64F817E38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DF02E-DAA9-7E5D-697F-1D56E42C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F4061-B995-54D3-2DCB-299BD3E5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A20FE-284D-986D-DA01-6E98FF22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7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BC98-8B20-248E-FC03-FACB614BE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9A8D9-8767-FB38-6478-9FB654A2E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8E27D-E9FF-4B49-13F9-07C06646E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00791-8B1F-E734-58A2-2B38AD86B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C5DE7-2543-8429-206C-14A46DDF0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48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6609-A290-A8B8-68C8-3C26DE26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23B71-F9D1-41BA-DF28-C3027BFF2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3383-6A6D-4EFD-C310-6BFC8E888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E36EA-A4C5-4FE9-4724-2F4A57C5F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03CFB-5A77-A8AD-E568-4A7C98712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2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0EE45-DA06-821A-85B8-053DB1D1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91F61-2F38-A070-2001-2B6833C06A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CC7FA-AE73-9659-DDB1-9E5471A67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CC1306-07AA-D3C8-40EE-023EDE437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518BB-D5EE-96F8-C735-1C71C432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6BA87-51A3-428C-4893-759AAB217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8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094AD-E5D3-D994-E708-7C86E1319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D9E50-E9A0-F046-0F35-6BBE8A800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4AE70B-65D1-79BF-F1E8-FB8DBCAD4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60A3A-F1E6-BE8B-9E36-E769DB5074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8FAA8-E7DC-34C6-7010-F5B7568E1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65B652-B82A-9C62-55E7-3682E659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EF148B-8B41-B02D-279D-C7C6E95C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055A18-649F-F366-29B4-1558E67D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D61F2-55DF-C7D6-2B0B-B4B3AC64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C8BFFE-F46A-F16C-5A6C-42F0D312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EC0499-7795-9589-C66A-CEE52CE6D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6D3E3E-994C-8C99-67F9-3241161E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530440-91C6-B293-E71E-84D5F7BE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FDFBC6-EA7F-3270-CAB9-0000A2F59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D8E44-99EB-9AB1-8F6E-FB03B841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5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A5AA-D708-2F9A-54F7-83EB8CAC1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8A3D9-4606-135D-70F9-24FD6667F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CF06F-2F2C-B417-73A9-B8B1FE12A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15629-410B-79B5-0029-0E7E52A8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27F7-68FB-031A-E4A2-07DA4135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81078-9287-221F-94FD-EA275651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E78AB-D3BB-8549-9622-D73BA3C7C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FC834-E710-2AE7-9922-7D3E3FFA5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CD1A4-E73B-CC27-07EA-DE928E2D5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C6B13-A159-B20B-B13B-B76BF6B7F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BB6D9-4B05-D044-49EF-328B92EDF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0A37E-39AD-46D2-FA88-8463B5CE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5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851DCF-6536-5C26-AB52-23FB9AE02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C7F40-7F11-CFD6-CC25-A573F716C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0D769-B50E-CCE6-A7D8-83759D8C4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08A84E-D884-44FB-8B28-12EB9CE48B2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CF6F3-E70B-10AC-C727-C6C7AAF34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DA46F-3687-5012-FDA7-A6FB884F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4CCA47-B125-448B-A4DE-792B27F29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C234C13-3C42-B7E3-9831-F639224944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000" b="1" cap="none" dirty="0">
              <a:solidFill>
                <a:schemeClr val="bg1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264568-F256-7459-A178-AA83B5B937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FCA8CB1-982F-170F-A449-2B85F32F96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8327" y="4316115"/>
            <a:ext cx="4721927" cy="548405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latin typeface="Footlight MT Light" panose="0204060206030A020304" pitchFamily="18" charset="0"/>
              </a:rPr>
              <a:t>September 19, 2026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E25EF86-3C96-F343-AEB9-DDCD6240C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4" y="2436461"/>
            <a:ext cx="4397376" cy="2638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B981DD78-5427-67F4-6411-F19CD255381D}"/>
              </a:ext>
            </a:extLst>
          </p:cNvPr>
          <p:cNvSpPr txBox="1">
            <a:spLocks/>
          </p:cNvSpPr>
          <p:nvPr/>
        </p:nvSpPr>
        <p:spPr>
          <a:xfrm>
            <a:off x="4737417" y="2839689"/>
            <a:ext cx="6867682" cy="1476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cap="none" dirty="0">
                <a:latin typeface="Footlight MT Light" panose="0204060206030A020304" pitchFamily="18" charset="0"/>
              </a:rPr>
              <a:t>Guidelines for National Sadr Lajna ELECTIONS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E67B71D-F928-D02E-2058-89CD1583B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129" y="5455685"/>
            <a:ext cx="1233394" cy="1233394"/>
          </a:xfrm>
          <a:prstGeom prst="rect">
            <a:avLst/>
          </a:prstGeom>
        </p:spPr>
      </p:pic>
      <p:pic>
        <p:nvPicPr>
          <p:cNvPr id="27" name="Picture 26" descr="Bismillah - In the name of Allah arab letter, Bismillahir rahmanir rahim  11132199 Vector Art at Vecteezy">
            <a:extLst>
              <a:ext uri="{FF2B5EF4-FFF2-40B4-BE49-F238E27FC236}">
                <a16:creationId xmlns:a16="http://schemas.microsoft.com/office/drawing/2014/main" id="{EB2CE98C-FD66-0267-A8D0-0EC29FFE56B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219" b="40501"/>
          <a:stretch>
            <a:fillRect/>
          </a:stretch>
        </p:blipFill>
        <p:spPr>
          <a:xfrm>
            <a:off x="4126594" y="151927"/>
            <a:ext cx="3691081" cy="70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2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C1747-3925-9B8C-E947-21E451309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CCE4E45-CCC5-8C35-6C93-A748B9C8199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cap="none" dirty="0" err="1">
                <a:solidFill>
                  <a:schemeClr val="bg1"/>
                </a:solidFill>
                <a:latin typeface="Footlight MT Light" panose="0204060206030A020304" pitchFamily="18" charset="0"/>
              </a:rPr>
              <a:t>Lajna</a:t>
            </a:r>
            <a:r>
              <a:rPr lang="en-US" sz="40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 Constitution: Rule #138, 139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07EA718-8423-21BE-B545-D7AF42AA9F54}"/>
              </a:ext>
            </a:extLst>
          </p:cNvPr>
          <p:cNvSpPr/>
          <p:nvPr/>
        </p:nvSpPr>
        <p:spPr>
          <a:xfrm>
            <a:off x="472440" y="1507787"/>
            <a:ext cx="11247120" cy="1645920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138. During the process of Election, a person may not excuse herself by withdrawing her name after it has been nominated.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3417FE-CE58-6C02-4F92-2A78BC5B88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812E4EE-C9E5-DF80-ACFB-D58DDB7C3448}"/>
              </a:ext>
            </a:extLst>
          </p:cNvPr>
          <p:cNvSpPr/>
          <p:nvPr/>
        </p:nvSpPr>
        <p:spPr>
          <a:xfrm>
            <a:off x="472440" y="3704293"/>
            <a:ext cx="11247120" cy="1645920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139. Name of such a member of </a:t>
            </a:r>
            <a:r>
              <a:rPr lang="en-US" sz="3500" kern="1200" dirty="0" err="1">
                <a:solidFill>
                  <a:sysClr val="windowText" lastClr="000000"/>
                </a:solidFill>
              </a:rPr>
              <a:t>Lajna</a:t>
            </a:r>
            <a:r>
              <a:rPr lang="en-US" sz="3500" kern="1200" dirty="0">
                <a:solidFill>
                  <a:sysClr val="windowText" lastClr="000000"/>
                </a:solidFill>
              </a:rPr>
              <a:t> can be proposed for the office of Sadr who is not present in the meeting of the Majlis Shura.</a:t>
            </a:r>
          </a:p>
        </p:txBody>
      </p:sp>
    </p:spTree>
    <p:extLst>
      <p:ext uri="{BB962C8B-B14F-4D97-AF65-F5344CB8AC3E}">
        <p14:creationId xmlns:p14="http://schemas.microsoft.com/office/powerpoint/2010/main" val="326320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08BB-E81E-0DC4-082B-03115E516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EADB66-EB30-F578-F6A8-A843CC8AE3C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cap="none" dirty="0" err="1">
                <a:solidFill>
                  <a:schemeClr val="bg1"/>
                </a:solidFill>
                <a:latin typeface="Footlight MT Light" panose="0204060206030A020304" pitchFamily="18" charset="0"/>
              </a:rPr>
              <a:t>Lajna</a:t>
            </a:r>
            <a:r>
              <a:rPr lang="en-US" sz="40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 Constitution: Rule #9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E0215E7-F5F8-ECA4-EFB7-F3CE96747079}"/>
              </a:ext>
            </a:extLst>
          </p:cNvPr>
          <p:cNvSpPr/>
          <p:nvPr/>
        </p:nvSpPr>
        <p:spPr>
          <a:xfrm>
            <a:off x="291829" y="2402732"/>
            <a:ext cx="11247120" cy="554476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 err="1">
                <a:solidFill>
                  <a:sysClr val="windowText" lastClr="000000"/>
                </a:solidFill>
              </a:rPr>
              <a:t>i</a:t>
            </a:r>
            <a:r>
              <a:rPr lang="en-US" sz="3500" kern="1200" dirty="0">
                <a:solidFill>
                  <a:sysClr val="windowText" lastClr="000000"/>
                </a:solidFill>
              </a:rPr>
              <a:t>. A member not observing Purdah.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D7378B-6E32-C573-08D8-5F2FCA9CAC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43B636-8746-40D3-B03A-8DE6456AD109}"/>
              </a:ext>
            </a:extLst>
          </p:cNvPr>
          <p:cNvSpPr/>
          <p:nvPr/>
        </p:nvSpPr>
        <p:spPr>
          <a:xfrm>
            <a:off x="291829" y="3181460"/>
            <a:ext cx="11247120" cy="1173251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ii. a) Any member of Lajna </a:t>
            </a:r>
            <a:r>
              <a:rPr lang="en-US" sz="3500" kern="1200" dirty="0" err="1">
                <a:solidFill>
                  <a:sysClr val="windowText" lastClr="000000"/>
                </a:solidFill>
              </a:rPr>
              <a:t>Imaillah</a:t>
            </a:r>
            <a:r>
              <a:rPr lang="en-US" sz="3500" kern="1200" dirty="0">
                <a:solidFill>
                  <a:sysClr val="windowText" lastClr="000000"/>
                </a:solidFill>
              </a:rPr>
              <a:t> who is in arrears of obligatory </a:t>
            </a:r>
            <a:r>
              <a:rPr lang="en-US" sz="3500" kern="1200" dirty="0" err="1">
                <a:solidFill>
                  <a:sysClr val="windowText" lastClr="000000"/>
                </a:solidFill>
              </a:rPr>
              <a:t>Chandas</a:t>
            </a:r>
            <a:r>
              <a:rPr lang="en-US" sz="3500" kern="1200" dirty="0">
                <a:solidFill>
                  <a:sysClr val="windowText" lastClr="000000"/>
                </a:solidFill>
              </a:rPr>
              <a:t> for one year.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32FAEE-80B4-DC66-EF6B-ABDF4A2E0D9E}"/>
              </a:ext>
            </a:extLst>
          </p:cNvPr>
          <p:cNvSpPr txBox="1"/>
          <p:nvPr/>
        </p:nvSpPr>
        <p:spPr>
          <a:xfrm>
            <a:off x="291829" y="1162817"/>
            <a:ext cx="111164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i="1" dirty="0">
                <a:solidFill>
                  <a:srgbClr val="0070C0"/>
                </a:solidFill>
              </a:rPr>
              <a:t>A member not fulfilling the following conditions shall not be eligible to become a member of Majlis Amila (Officer Bearer):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C1942C4-87E6-3D69-ECD7-0526A8BAA606}"/>
              </a:ext>
            </a:extLst>
          </p:cNvPr>
          <p:cNvSpPr/>
          <p:nvPr/>
        </p:nvSpPr>
        <p:spPr>
          <a:xfrm>
            <a:off x="291829" y="4666550"/>
            <a:ext cx="11247120" cy="1413237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iii. A member who bypasses the local Jama’at system and insists to send her obligatory Chanda directly to the Markaz (headquarters). </a:t>
            </a:r>
          </a:p>
        </p:txBody>
      </p:sp>
    </p:spTree>
    <p:extLst>
      <p:ext uri="{BB962C8B-B14F-4D97-AF65-F5344CB8AC3E}">
        <p14:creationId xmlns:p14="http://schemas.microsoft.com/office/powerpoint/2010/main" val="309808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ECDE5-6938-9995-0954-BD0F6E7E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1D09E6B-DBB4-041D-1989-22914D32772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cap="none" dirty="0" err="1">
                <a:solidFill>
                  <a:schemeClr val="bg1"/>
                </a:solidFill>
                <a:latin typeface="Footlight MT Light" panose="0204060206030A020304" pitchFamily="18" charset="0"/>
              </a:rPr>
              <a:t>Lajna</a:t>
            </a:r>
            <a:r>
              <a:rPr lang="en-US" sz="40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 Constitution: Rule #9 </a:t>
            </a:r>
            <a:r>
              <a:rPr lang="en-US" sz="28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Continued.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C1EA5EB-65F3-64C8-AE7A-CE47070F4A94}"/>
              </a:ext>
            </a:extLst>
          </p:cNvPr>
          <p:cNvSpPr/>
          <p:nvPr/>
        </p:nvSpPr>
        <p:spPr>
          <a:xfrm>
            <a:off x="291829" y="1977678"/>
            <a:ext cx="11247120" cy="1641128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>
                <a:solidFill>
                  <a:sysClr val="windowText" lastClr="000000"/>
                </a:solidFill>
              </a:rPr>
              <a:t>iv. A member against whom </a:t>
            </a:r>
            <a:r>
              <a:rPr lang="en-US" sz="2600" kern="1200" dirty="0" err="1">
                <a:solidFill>
                  <a:sysClr val="windowText" lastClr="000000"/>
                </a:solidFill>
              </a:rPr>
              <a:t>Jama’at</a:t>
            </a:r>
            <a:r>
              <a:rPr lang="en-US" sz="2600" kern="1200" dirty="0">
                <a:solidFill>
                  <a:sysClr val="windowText" lastClr="000000"/>
                </a:solidFill>
              </a:rPr>
              <a:t> took disciplinary action and a period of three years has not yet been completed after her pardon. A member who is subjected to any disciplinary action a second time, shall never again be eligible to hold any office.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DEB6DC-0FC8-C0BF-F57C-F653E30D35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E3C89B-19B7-64D9-14E7-72A128617B6F}"/>
              </a:ext>
            </a:extLst>
          </p:cNvPr>
          <p:cNvSpPr/>
          <p:nvPr/>
        </p:nvSpPr>
        <p:spPr>
          <a:xfrm>
            <a:off x="291829" y="5392385"/>
            <a:ext cx="11247120" cy="1173251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>
                <a:solidFill>
                  <a:sysClr val="windowText" lastClr="000000"/>
                </a:solidFill>
              </a:rPr>
              <a:t>vi. A person who has ever brought Jama’at funds or Auxiliary Organization funds into personal use.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4F347-1D79-AA65-7FFB-F39A321B581C}"/>
              </a:ext>
            </a:extLst>
          </p:cNvPr>
          <p:cNvSpPr txBox="1"/>
          <p:nvPr/>
        </p:nvSpPr>
        <p:spPr>
          <a:xfrm>
            <a:off x="291829" y="1005229"/>
            <a:ext cx="1111644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rgbClr val="0070C0"/>
                </a:solidFill>
              </a:rPr>
              <a:t>A member not fulfilling the following conditions shall not be eligible to become a member of Majlis Amila (Officer Bearer):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836BCB0-7841-9FA7-0853-B3A283600C73}"/>
              </a:ext>
            </a:extLst>
          </p:cNvPr>
          <p:cNvSpPr/>
          <p:nvPr/>
        </p:nvSpPr>
        <p:spPr>
          <a:xfrm>
            <a:off x="291829" y="3798977"/>
            <a:ext cx="11247120" cy="1413237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>
                <a:solidFill>
                  <a:sysClr val="windowText" lastClr="000000"/>
                </a:solidFill>
              </a:rPr>
              <a:t>v. A member whose </a:t>
            </a:r>
            <a:r>
              <a:rPr lang="en-US" sz="2600" kern="1200" dirty="0" err="1">
                <a:solidFill>
                  <a:sysClr val="windowText" lastClr="000000"/>
                </a:solidFill>
              </a:rPr>
              <a:t>Wasiyyat</a:t>
            </a:r>
            <a:r>
              <a:rPr lang="en-US" sz="2600" kern="1200" dirty="0">
                <a:solidFill>
                  <a:sysClr val="windowText" lastClr="000000"/>
                </a:solidFill>
              </a:rPr>
              <a:t> has been cancelled by Sadr Anjuman Ahmadiyya by way of disciplinary action or due to non-payment of Chanda </a:t>
            </a:r>
            <a:r>
              <a:rPr lang="en-US" sz="2600" kern="1200" dirty="0" err="1">
                <a:solidFill>
                  <a:sysClr val="windowText" lastClr="000000"/>
                </a:solidFill>
              </a:rPr>
              <a:t>Wasiyyat</a:t>
            </a:r>
            <a:r>
              <a:rPr lang="en-US" sz="2600" kern="1200" dirty="0">
                <a:solidFill>
                  <a:sysClr val="windowText" lastClr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963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665C-50A2-A9ED-985B-3876065E1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EC577CB-D89D-C6AE-8615-0A7410365AC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cap="none" dirty="0" err="1">
                <a:solidFill>
                  <a:schemeClr val="bg1"/>
                </a:solidFill>
                <a:latin typeface="Footlight MT Light" panose="0204060206030A020304" pitchFamily="18" charset="0"/>
              </a:rPr>
              <a:t>Lajna</a:t>
            </a:r>
            <a:r>
              <a:rPr lang="en-US" sz="40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 Constitution: Rule 141, 143a, 143b, 144</a:t>
            </a:r>
            <a:endParaRPr lang="en-US" sz="2800" b="1" cap="none" dirty="0">
              <a:solidFill>
                <a:schemeClr val="bg1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5112278-2FF6-8E01-EB57-6C8C87B091A5}"/>
              </a:ext>
            </a:extLst>
          </p:cNvPr>
          <p:cNvSpPr/>
          <p:nvPr/>
        </p:nvSpPr>
        <p:spPr>
          <a:xfrm>
            <a:off x="379376" y="1316364"/>
            <a:ext cx="11247121" cy="706989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ysClr val="windowText" lastClr="000000"/>
                </a:solidFill>
              </a:rPr>
              <a:t>141. At least five names should be proposed for the election of National Sadr.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2A72A0-BBF4-B166-8E02-C194C862AD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A8A0946-13EF-EADC-45FC-ADB34F81EC7A}"/>
              </a:ext>
            </a:extLst>
          </p:cNvPr>
          <p:cNvSpPr/>
          <p:nvPr/>
        </p:nvSpPr>
        <p:spPr>
          <a:xfrm>
            <a:off x="379376" y="3718155"/>
            <a:ext cx="11247120" cy="1173251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ysClr val="windowText" lastClr="000000"/>
                </a:solidFill>
              </a:rPr>
              <a:t>143 b. Members are not permitted to do any propaganda implicitly or explicitly in favor of or against anyone. 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3B0C37E-4FB4-9848-2DB9-E1533053DD79}"/>
              </a:ext>
            </a:extLst>
          </p:cNvPr>
          <p:cNvSpPr/>
          <p:nvPr/>
        </p:nvSpPr>
        <p:spPr>
          <a:xfrm>
            <a:off x="379377" y="2281427"/>
            <a:ext cx="11247120" cy="1157301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ysClr val="windowText" lastClr="000000"/>
                </a:solidFill>
              </a:rPr>
              <a:t>143 a. …An introduction may be given of the persons whose names are proposed.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EEF6825-7F08-6CFF-BE7C-870A8F0A4C63}"/>
              </a:ext>
            </a:extLst>
          </p:cNvPr>
          <p:cNvSpPr/>
          <p:nvPr/>
        </p:nvSpPr>
        <p:spPr>
          <a:xfrm>
            <a:off x="379376" y="5133530"/>
            <a:ext cx="11247120" cy="1173251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ysClr val="windowText" lastClr="000000"/>
                </a:solidFill>
              </a:rPr>
              <a:t>144. ... No one may speak on their own behalf, nor may anyone cast a vote for themselves. </a:t>
            </a:r>
          </a:p>
        </p:txBody>
      </p:sp>
    </p:spTree>
    <p:extLst>
      <p:ext uri="{BB962C8B-B14F-4D97-AF65-F5344CB8AC3E}">
        <p14:creationId xmlns:p14="http://schemas.microsoft.com/office/powerpoint/2010/main" val="332744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25F54-B5AC-5842-5813-5AF511911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87E1F18-F22C-0AF2-C805-239AC0E5FAB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cap="none" dirty="0" err="1">
                <a:solidFill>
                  <a:schemeClr val="bg1"/>
                </a:solidFill>
                <a:latin typeface="Footlight MT Light" panose="0204060206030A020304" pitchFamily="18" charset="0"/>
              </a:rPr>
              <a:t>Lajna</a:t>
            </a:r>
            <a:r>
              <a:rPr lang="en-US" sz="4000" b="1" cap="none" dirty="0">
                <a:solidFill>
                  <a:schemeClr val="bg1"/>
                </a:solidFill>
                <a:latin typeface="Footlight MT Light" panose="0204060206030A020304" pitchFamily="18" charset="0"/>
              </a:rPr>
              <a:t> Constitution: Rule #145, 147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C84B30D-7C70-9ACC-EEF9-A3449F6E57A0}"/>
              </a:ext>
            </a:extLst>
          </p:cNvPr>
          <p:cNvSpPr/>
          <p:nvPr/>
        </p:nvSpPr>
        <p:spPr>
          <a:xfrm>
            <a:off x="472440" y="1507787"/>
            <a:ext cx="11247120" cy="1645920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145. During the election session it shall be binding upon every member to exercise her right of vote.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943AFC-529D-F422-4DE3-138FD86EB0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5C185A7-A42D-CFB1-65B7-0DB1C0A2EBD5}"/>
              </a:ext>
            </a:extLst>
          </p:cNvPr>
          <p:cNvSpPr/>
          <p:nvPr/>
        </p:nvSpPr>
        <p:spPr>
          <a:xfrm>
            <a:off x="472440" y="3704293"/>
            <a:ext cx="11247120" cy="1645920"/>
          </a:xfrm>
          <a:custGeom>
            <a:avLst/>
            <a:gdLst>
              <a:gd name="csX0" fmla="*/ 0 w 11566187"/>
              <a:gd name="csY0" fmla="*/ 253383 h 1520268"/>
              <a:gd name="csX1" fmla="*/ 253383 w 11566187"/>
              <a:gd name="csY1" fmla="*/ 0 h 1520268"/>
              <a:gd name="csX2" fmla="*/ 11312804 w 11566187"/>
              <a:gd name="csY2" fmla="*/ 0 h 1520268"/>
              <a:gd name="csX3" fmla="*/ 11566187 w 11566187"/>
              <a:gd name="csY3" fmla="*/ 253383 h 1520268"/>
              <a:gd name="csX4" fmla="*/ 11566187 w 11566187"/>
              <a:gd name="csY4" fmla="*/ 1266885 h 1520268"/>
              <a:gd name="csX5" fmla="*/ 11312804 w 11566187"/>
              <a:gd name="csY5" fmla="*/ 1520268 h 1520268"/>
              <a:gd name="csX6" fmla="*/ 253383 w 11566187"/>
              <a:gd name="csY6" fmla="*/ 1520268 h 1520268"/>
              <a:gd name="csX7" fmla="*/ 0 w 11566187"/>
              <a:gd name="csY7" fmla="*/ 1266885 h 1520268"/>
              <a:gd name="csX8" fmla="*/ 0 w 11566187"/>
              <a:gd name="csY8" fmla="*/ 253383 h 1520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66187" h="1520268">
                <a:moveTo>
                  <a:pt x="0" y="253383"/>
                </a:moveTo>
                <a:cubicBezTo>
                  <a:pt x="0" y="113443"/>
                  <a:pt x="113443" y="0"/>
                  <a:pt x="253383" y="0"/>
                </a:cubicBezTo>
                <a:lnTo>
                  <a:pt x="11312804" y="0"/>
                </a:lnTo>
                <a:cubicBezTo>
                  <a:pt x="11452744" y="0"/>
                  <a:pt x="11566187" y="113443"/>
                  <a:pt x="11566187" y="253383"/>
                </a:cubicBezTo>
                <a:lnTo>
                  <a:pt x="11566187" y="1266885"/>
                </a:lnTo>
                <a:cubicBezTo>
                  <a:pt x="11566187" y="1406825"/>
                  <a:pt x="11452744" y="1520268"/>
                  <a:pt x="11312804" y="1520268"/>
                </a:cubicBezTo>
                <a:lnTo>
                  <a:pt x="253383" y="1520268"/>
                </a:lnTo>
                <a:cubicBezTo>
                  <a:pt x="113443" y="1520268"/>
                  <a:pt x="0" y="1406825"/>
                  <a:pt x="0" y="1266885"/>
                </a:cubicBezTo>
                <a:lnTo>
                  <a:pt x="0" y="253383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58033" tIns="158033" rIns="158033" bIns="158033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>
                <a:solidFill>
                  <a:sysClr val="windowText" lastClr="000000"/>
                </a:solidFill>
              </a:rPr>
              <a:t>147. National Sadr shall be elected for a period of two years. A member cannot be elected as National Sadr for more than three consecutive terms. </a:t>
            </a:r>
          </a:p>
        </p:txBody>
      </p:sp>
    </p:spTree>
    <p:extLst>
      <p:ext uri="{BB962C8B-B14F-4D97-AF65-F5344CB8AC3E}">
        <p14:creationId xmlns:p14="http://schemas.microsoft.com/office/powerpoint/2010/main" val="4133085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7ECA5-0AF6-4093-FF1F-62A2C262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1D10FF1-40B4-CED9-AD4C-613EDE4EC2B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522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000" b="1" cap="none" dirty="0">
              <a:solidFill>
                <a:schemeClr val="bg1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D26C7A-0388-6E3B-3D0D-4AF9676E32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829818-74A4-99EE-5A08-818772006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04" y="2290547"/>
            <a:ext cx="4397376" cy="2638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ED30E5-EEAA-D554-D115-2EB8C95F5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129" y="5455685"/>
            <a:ext cx="1233394" cy="1233394"/>
          </a:xfrm>
          <a:prstGeom prst="rect">
            <a:avLst/>
          </a:prstGeom>
        </p:spPr>
      </p:pic>
      <p:pic>
        <p:nvPicPr>
          <p:cNvPr id="27" name="Picture 26" descr="Bismillah - In the name of Allah arab letter, Bismillahir rahmanir rahim  11132199 Vector Art at Vecteezy">
            <a:extLst>
              <a:ext uri="{FF2B5EF4-FFF2-40B4-BE49-F238E27FC236}">
                <a16:creationId xmlns:a16="http://schemas.microsoft.com/office/drawing/2014/main" id="{1746F0E6-AD6E-FE1E-79AA-4C9E925E48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219" b="40501"/>
          <a:stretch>
            <a:fillRect/>
          </a:stretch>
        </p:blipFill>
        <p:spPr>
          <a:xfrm>
            <a:off x="4126594" y="151927"/>
            <a:ext cx="3691081" cy="701373"/>
          </a:xfrm>
          <a:prstGeom prst="rect">
            <a:avLst/>
          </a:prstGeom>
        </p:spPr>
      </p:pic>
      <p:pic>
        <p:nvPicPr>
          <p:cNvPr id="6" name="Picture 5" descr="Jazak Allah Khayr Card Islamic Greeting In Arabic Calligraphy Jazak Allah  Khair May Allah Reward You">
            <a:extLst>
              <a:ext uri="{FF2B5EF4-FFF2-40B4-BE49-F238E27FC236}">
                <a16:creationId xmlns:a16="http://schemas.microsoft.com/office/drawing/2014/main" id="{0278B18E-7BFE-5395-7120-D91BED45B9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947" b="33404"/>
          <a:stretch>
            <a:fillRect/>
          </a:stretch>
        </p:blipFill>
        <p:spPr>
          <a:xfrm>
            <a:off x="6454918" y="1773804"/>
            <a:ext cx="4206239" cy="18359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7704BF-B05C-3C5C-BFB4-B31C2A74D8C3}"/>
              </a:ext>
            </a:extLst>
          </p:cNvPr>
          <p:cNvSpPr txBox="1"/>
          <p:nvPr/>
        </p:nvSpPr>
        <p:spPr>
          <a:xfrm>
            <a:off x="6334532" y="3905336"/>
            <a:ext cx="4382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/>
              <a:t>Jazakomullah</a:t>
            </a:r>
            <a:endParaRPr lang="en-US" sz="4000" b="1" i="1" dirty="0"/>
          </a:p>
          <a:p>
            <a:pPr algn="ctr"/>
            <a:r>
              <a:rPr lang="en-US" sz="3000" b="1" dirty="0"/>
              <a:t>May Allah reward you!</a:t>
            </a:r>
          </a:p>
        </p:txBody>
      </p:sp>
    </p:spTree>
    <p:extLst>
      <p:ext uri="{BB962C8B-B14F-4D97-AF65-F5344CB8AC3E}">
        <p14:creationId xmlns:p14="http://schemas.microsoft.com/office/powerpoint/2010/main" val="362366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06D296-8D02-46EE-B1E6-63AA446123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484576-6FED-48EC-8561-A69AF722D2D1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230e9df3-be65-4c73-a93b-d1236ebd677e"/>
    <ds:schemaRef ds:uri="16c05727-aa75-4e4a-9b5f-8a80a1165891"/>
    <ds:schemaRef ds:uri="http://purl.org/dc/terms/"/>
    <ds:schemaRef ds:uri="71af3243-3dd4-4a8d-8c0d-dd76da1f02a5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17086CA-2203-47FE-BEEA-0085B9A26035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1721</TotalTime>
  <Words>422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Footlight MT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Kaisra Osman</dc:creator>
  <cp:lastModifiedBy>Khaled Ata</cp:lastModifiedBy>
  <cp:revision>4</cp:revision>
  <dcterms:created xsi:type="dcterms:W3CDTF">2026-08-30T21:03:29Z</dcterms:created>
  <dcterms:modified xsi:type="dcterms:W3CDTF">2026-09-01T22:08:56Z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